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63" r:id="rId5"/>
    <p:sldId id="262" r:id="rId6"/>
    <p:sldId id="259" r:id="rId7"/>
    <p:sldId id="261" r:id="rId8"/>
    <p:sldId id="260"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4" autoAdjust="0"/>
    <p:restoredTop sz="94660"/>
  </p:normalViewPr>
  <p:slideViewPr>
    <p:cSldViewPr snapToGrid="0">
      <p:cViewPr varScale="1">
        <p:scale>
          <a:sx n="112" d="100"/>
          <a:sy n="112" d="100"/>
        </p:scale>
        <p:origin x="10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F85023-118A-70BD-034D-37D4AF152E4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63E61EB-733B-60A6-2BEF-1D052A5DE9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A862D01-2083-0A59-5703-EC6A33656AE7}"/>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CE6DCFDA-B2E7-95F7-5FBA-3795FE97EB2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2C98CDB-00BE-044B-AFAC-0862CBC17A4E}"/>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148728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7AED9-9166-BB6A-9E02-EC3DF03AFFB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E2198D4-23CD-B426-7FF8-E4EE2904456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95DA58A-C4DA-8565-A10A-8FCE70215BA2}"/>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15E3F057-B707-54B6-EA75-6EE3D86E068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680568-7682-4B17-5521-2676AE93CE6E}"/>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121797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4939B2C-5AC3-88D0-FB97-C43D6407AEE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8A4F4E9-81F8-E2E9-7295-BE1DC69C898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521E616-36E2-8E79-7808-C3E301B398E3}"/>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D61A5E73-FC12-C224-B4CB-678528B464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021015C-A09B-A2B0-4E55-3B34F0399D5D}"/>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30831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C5FCE3-BF07-1F17-51A3-A192016B72C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D2D8E2F-CF74-9C91-BB51-C8EA83564F2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21525EF-08BF-C9C8-5A38-37F048361C49}"/>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0BAB92CD-BC1F-DAC7-3A30-F168F11FA08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B307BE-EE85-543D-EA72-851A37F60CA7}"/>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412775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64DAE-35EF-B7BA-5F9D-0C55B01CA3E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8EB54DD-AAA5-AA81-339F-F37FD4859F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EEFFD47-C68E-1250-ED28-E441D7A338B1}"/>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ADD2D7A7-730D-1BEA-4E22-12F0D38EE4E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4607EC-5FF7-FFA2-3ADF-D1E02F86FB09}"/>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2567870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28A7D-04D6-F335-CE40-80373FA5F34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E92A2E0-1F6A-071C-3F6A-460F2A12232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C21E47A-8AE7-DD4C-35B1-D9D9F4FDCED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2B67594-C0C1-FBF7-E90E-8EDA12DE608A}"/>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6" name="Fußzeilenplatzhalter 5">
            <a:extLst>
              <a:ext uri="{FF2B5EF4-FFF2-40B4-BE49-F238E27FC236}">
                <a16:creationId xmlns:a16="http://schemas.microsoft.com/office/drawing/2014/main" id="{F0847D43-B38B-4463-E1A9-6FB4A495958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75321FF-A794-7320-1DA4-2CAA198D98BA}"/>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372162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4E3635-799F-669E-197A-7B65B8D9A8C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7E4201D-4205-8AC4-227B-D317C9D130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CCC233C-67AB-B8BF-1476-07A0D4F58BC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653A04B-51E6-80C1-99D6-DB4D63117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BCF0DB9-A29E-426E-0A5D-0868D62F26C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5F5FD9F-3AB5-0FBB-C5F9-104EDF7CAE00}"/>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8" name="Fußzeilenplatzhalter 7">
            <a:extLst>
              <a:ext uri="{FF2B5EF4-FFF2-40B4-BE49-F238E27FC236}">
                <a16:creationId xmlns:a16="http://schemas.microsoft.com/office/drawing/2014/main" id="{B41BD7AA-609B-BBD8-DD7B-0D04CC62E13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DE9C452-0AF6-B355-8997-28343A70512B}"/>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204854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B690AF-A7C1-1632-8BB2-C53963E9537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6CCBA0C-3BF3-FEBD-0554-BA1D6DECBD0D}"/>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4" name="Fußzeilenplatzhalter 3">
            <a:extLst>
              <a:ext uri="{FF2B5EF4-FFF2-40B4-BE49-F238E27FC236}">
                <a16:creationId xmlns:a16="http://schemas.microsoft.com/office/drawing/2014/main" id="{E65F2C63-BAFE-CE52-1AF5-5A0B820866B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D8ECCD1-A457-A395-598E-663D9B4C8442}"/>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3306501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63C2F9F-87EF-7F8C-0868-6F0AA2AE9555}"/>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3" name="Fußzeilenplatzhalter 2">
            <a:extLst>
              <a:ext uri="{FF2B5EF4-FFF2-40B4-BE49-F238E27FC236}">
                <a16:creationId xmlns:a16="http://schemas.microsoft.com/office/drawing/2014/main" id="{DF0F94AE-992E-B1B9-B152-0F8D8F4E9D5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202DB2D-FCB9-78E6-3C29-2F1D96297B51}"/>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388280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D8BA89-9A0E-F679-B1F8-E0BA2798248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F06F5D5-A0C4-4132-5F5C-55D7D7BCF7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4F6CA5C-4584-E2AF-AB09-431CCBFCA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42FCA01-F831-7C57-1326-7D49C5C40470}"/>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6" name="Fußzeilenplatzhalter 5">
            <a:extLst>
              <a:ext uri="{FF2B5EF4-FFF2-40B4-BE49-F238E27FC236}">
                <a16:creationId xmlns:a16="http://schemas.microsoft.com/office/drawing/2014/main" id="{A2330644-F5D9-A2FE-0DC4-4BCA96D47AB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5C9D119-5130-70BC-4F56-EA011F9BEA0F}"/>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1505240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2C8CD-7E96-8F53-317B-21BD1BD60D1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3BF1CC6-42EB-DCF4-0FE8-00688A68AC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162994C-E5CF-639A-659B-BE7B6DE07C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33E95E5-6561-14F9-8F64-B70B818C6A0E}"/>
              </a:ext>
            </a:extLst>
          </p:cNvPr>
          <p:cNvSpPr>
            <a:spLocks noGrp="1"/>
          </p:cNvSpPr>
          <p:nvPr>
            <p:ph type="dt" sz="half" idx="10"/>
          </p:nvPr>
        </p:nvSpPr>
        <p:spPr/>
        <p:txBody>
          <a:bodyPr/>
          <a:lstStyle/>
          <a:p>
            <a:fld id="{37BB73B7-517B-46C4-9D46-A7BEFE8027C3}" type="datetimeFigureOut">
              <a:rPr lang="de-DE" smtClean="0"/>
              <a:t>15.11.2022</a:t>
            </a:fld>
            <a:endParaRPr lang="de-DE"/>
          </a:p>
        </p:txBody>
      </p:sp>
      <p:sp>
        <p:nvSpPr>
          <p:cNvPr id="6" name="Fußzeilenplatzhalter 5">
            <a:extLst>
              <a:ext uri="{FF2B5EF4-FFF2-40B4-BE49-F238E27FC236}">
                <a16:creationId xmlns:a16="http://schemas.microsoft.com/office/drawing/2014/main" id="{066DF90D-4A7F-EE3A-EBD6-B4C86531F5E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557BD5F-4E94-56C7-9222-22F1F53166E3}"/>
              </a:ext>
            </a:extLst>
          </p:cNvPr>
          <p:cNvSpPr>
            <a:spLocks noGrp="1"/>
          </p:cNvSpPr>
          <p:nvPr>
            <p:ph type="sldNum" sz="quarter" idx="12"/>
          </p:nvPr>
        </p:nvSpPr>
        <p:spPr/>
        <p:txBody>
          <a:bodyPr/>
          <a:lstStyle/>
          <a:p>
            <a:fld id="{D74A68CD-EFB7-42E7-99C4-FCEC495208D4}" type="slidenum">
              <a:rPr lang="de-DE" smtClean="0"/>
              <a:t>‹Nr.›</a:t>
            </a:fld>
            <a:endParaRPr lang="de-DE"/>
          </a:p>
        </p:txBody>
      </p:sp>
    </p:spTree>
    <p:extLst>
      <p:ext uri="{BB962C8B-B14F-4D97-AF65-F5344CB8AC3E}">
        <p14:creationId xmlns:p14="http://schemas.microsoft.com/office/powerpoint/2010/main" val="298284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AE0339-74FC-C2D1-5F7D-B5C338EBA0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532DCF2-199D-B627-405E-1D4B163078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0B3B304-2F8A-D24B-22C7-A82E547CCA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B73B7-517B-46C4-9D46-A7BEFE8027C3}" type="datetimeFigureOut">
              <a:rPr lang="de-DE" smtClean="0"/>
              <a:t>15.11.2022</a:t>
            </a:fld>
            <a:endParaRPr lang="de-DE"/>
          </a:p>
        </p:txBody>
      </p:sp>
      <p:sp>
        <p:nvSpPr>
          <p:cNvPr id="5" name="Fußzeilenplatzhalter 4">
            <a:extLst>
              <a:ext uri="{FF2B5EF4-FFF2-40B4-BE49-F238E27FC236}">
                <a16:creationId xmlns:a16="http://schemas.microsoft.com/office/drawing/2014/main" id="{F911A211-008F-ED08-6832-C49FE9E276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A4A9329-8057-1D0E-768E-8FDD13D703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A68CD-EFB7-42E7-99C4-FCEC495208D4}" type="slidenum">
              <a:rPr lang="de-DE" smtClean="0"/>
              <a:t>‹Nr.›</a:t>
            </a:fld>
            <a:endParaRPr lang="de-DE"/>
          </a:p>
        </p:txBody>
      </p:sp>
    </p:spTree>
    <p:extLst>
      <p:ext uri="{BB962C8B-B14F-4D97-AF65-F5344CB8AC3E}">
        <p14:creationId xmlns:p14="http://schemas.microsoft.com/office/powerpoint/2010/main" val="302427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15FDE-BC4E-6A6E-1B03-A1949707A1EE}"/>
              </a:ext>
            </a:extLst>
          </p:cNvPr>
          <p:cNvSpPr>
            <a:spLocks noGrp="1"/>
          </p:cNvSpPr>
          <p:nvPr>
            <p:ph type="ctrTitle"/>
          </p:nvPr>
        </p:nvSpPr>
        <p:spPr/>
        <p:txBody>
          <a:bodyPr/>
          <a:lstStyle/>
          <a:p>
            <a:r>
              <a:rPr lang="de-DE" dirty="0">
                <a:solidFill>
                  <a:srgbClr val="FF0000"/>
                </a:solidFill>
                <a:latin typeface="+mn-lt"/>
              </a:rPr>
              <a:t>Glossar</a:t>
            </a:r>
          </a:p>
        </p:txBody>
      </p:sp>
      <p:sp>
        <p:nvSpPr>
          <p:cNvPr id="3" name="Untertitel 2">
            <a:extLst>
              <a:ext uri="{FF2B5EF4-FFF2-40B4-BE49-F238E27FC236}">
                <a16:creationId xmlns:a16="http://schemas.microsoft.com/office/drawing/2014/main" id="{C80967D6-CE30-7302-8246-FFA3143CCCFC}"/>
              </a:ext>
            </a:extLst>
          </p:cNvPr>
          <p:cNvSpPr>
            <a:spLocks noGrp="1"/>
          </p:cNvSpPr>
          <p:nvPr>
            <p:ph type="subTitle" idx="1"/>
          </p:nvPr>
        </p:nvSpPr>
        <p:spPr/>
        <p:txBody>
          <a:bodyPr/>
          <a:lstStyle/>
          <a:p>
            <a:r>
              <a:rPr lang="de-DE" b="1" dirty="0">
                <a:solidFill>
                  <a:srgbClr val="FF0000"/>
                </a:solidFill>
              </a:rPr>
              <a:t>Weiterentwicklung</a:t>
            </a:r>
          </a:p>
        </p:txBody>
      </p:sp>
    </p:spTree>
    <p:extLst>
      <p:ext uri="{BB962C8B-B14F-4D97-AF65-F5344CB8AC3E}">
        <p14:creationId xmlns:p14="http://schemas.microsoft.com/office/powerpoint/2010/main" val="34345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D3A45-A96E-E7A9-1A35-1F999AAEB82A}"/>
              </a:ext>
            </a:extLst>
          </p:cNvPr>
          <p:cNvSpPr>
            <a:spLocks noGrp="1"/>
          </p:cNvSpPr>
          <p:nvPr>
            <p:ph type="title"/>
          </p:nvPr>
        </p:nvSpPr>
        <p:spPr>
          <a:xfrm>
            <a:off x="838200" y="500062"/>
            <a:ext cx="10515600" cy="1325563"/>
          </a:xfrm>
        </p:spPr>
        <p:txBody>
          <a:bodyPr>
            <a:normAutofit fontScale="90000"/>
          </a:bodyPr>
          <a:lstStyle/>
          <a:p>
            <a:br>
              <a:rPr lang="de-DE" dirty="0"/>
            </a:br>
            <a:r>
              <a:rPr lang="de-DE" b="1" dirty="0">
                <a:solidFill>
                  <a:srgbClr val="FF0000"/>
                </a:solidFill>
                <a:latin typeface="+mn-lt"/>
              </a:rPr>
              <a:t>Umfang und Traffic</a:t>
            </a:r>
            <a:br>
              <a:rPr lang="de-DE" dirty="0"/>
            </a:br>
            <a:endParaRPr lang="de-DE" dirty="0"/>
          </a:p>
        </p:txBody>
      </p:sp>
      <p:sp>
        <p:nvSpPr>
          <p:cNvPr id="3" name="Inhaltsplatzhalter 2">
            <a:extLst>
              <a:ext uri="{FF2B5EF4-FFF2-40B4-BE49-F238E27FC236}">
                <a16:creationId xmlns:a16="http://schemas.microsoft.com/office/drawing/2014/main" id="{7D9FD425-28C2-A7E1-B6B8-974DAC841BD2}"/>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pPr>
            <a:r>
              <a:rPr lang="de-DE" dirty="0">
                <a:effectLst/>
                <a:ea typeface="Calibri" panose="020F0502020204030204" pitchFamily="34" charset="0"/>
                <a:cs typeface="Times New Roman" panose="02020603050405020304" pitchFamily="18" charset="0"/>
              </a:rPr>
              <a:t>Seit März monatliche Erweiterungen des Glossars</a:t>
            </a:r>
          </a:p>
          <a:p>
            <a:pPr marL="342900" lvl="0" indent="-342900">
              <a:lnSpc>
                <a:spcPct val="107000"/>
              </a:lnSpc>
              <a:buFont typeface="Symbol" panose="05050102010706020507" pitchFamily="18" charset="2"/>
              <a:buChar char=""/>
            </a:pPr>
            <a:r>
              <a:rPr lang="de-DE" sz="2800" dirty="0">
                <a:effectLst/>
                <a:ea typeface="Calibri" panose="020F0502020204030204" pitchFamily="34" charset="0"/>
                <a:cs typeface="Times New Roman" panose="02020603050405020304" pitchFamily="18" charset="0"/>
              </a:rPr>
              <a:t>Nächste Fassung 2022.9 (</a:t>
            </a:r>
            <a:r>
              <a:rPr lang="de-DE" sz="2800" dirty="0" err="1">
                <a:effectLst/>
                <a:ea typeface="Calibri" panose="020F0502020204030204" pitchFamily="34" charset="0"/>
                <a:cs typeface="Times New Roman" panose="02020603050405020304" pitchFamily="18" charset="0"/>
              </a:rPr>
              <a:t>vsl</a:t>
            </a:r>
            <a:r>
              <a:rPr lang="de-DE" sz="2800" dirty="0">
                <a:effectLst/>
                <a:ea typeface="Calibri" panose="020F0502020204030204" pitchFamily="34" charset="0"/>
                <a:cs typeface="Times New Roman" panose="02020603050405020304" pitchFamily="18" charset="0"/>
              </a:rPr>
              <a:t>. 17.11.): über 500 Kollokationsseiten</a:t>
            </a:r>
          </a:p>
          <a:p>
            <a:pPr marL="342900" lvl="0" indent="-342900">
              <a:lnSpc>
                <a:spcPct val="107000"/>
              </a:lnSpc>
              <a:buFont typeface="Symbol" panose="05050102010706020507" pitchFamily="18" charset="2"/>
              <a:buChar char=""/>
            </a:pPr>
            <a:r>
              <a:rPr lang="de-DE" dirty="0">
                <a:effectLst/>
                <a:ea typeface="Calibri" panose="020F0502020204030204" pitchFamily="34" charset="0"/>
                <a:cs typeface="Times New Roman" panose="02020603050405020304" pitchFamily="18" charset="0"/>
              </a:rPr>
              <a:t>Werbung für Buch und Glossar in Deutschland, Österreich und Schweiz</a:t>
            </a:r>
          </a:p>
          <a:p>
            <a:pPr marL="742950" lvl="1" indent="-285750">
              <a:lnSpc>
                <a:spcPct val="107000"/>
              </a:lnSpc>
              <a:buFont typeface="Courier New" panose="02070309020205020404" pitchFamily="49" charset="0"/>
              <a:buChar char="o"/>
            </a:pPr>
            <a:r>
              <a:rPr lang="de-DE" sz="2800" dirty="0">
                <a:effectLst/>
                <a:ea typeface="Calibri" panose="020F0502020204030204" pitchFamily="34" charset="0"/>
                <a:cs typeface="Times New Roman" panose="02020603050405020304" pitchFamily="18" charset="0"/>
              </a:rPr>
              <a:t>Views: 812 </a:t>
            </a:r>
          </a:p>
          <a:p>
            <a:pPr marL="742950" lvl="1" indent="-285750">
              <a:lnSpc>
                <a:spcPct val="107000"/>
              </a:lnSpc>
              <a:buFont typeface="Courier New" panose="02070309020205020404" pitchFamily="49" charset="0"/>
              <a:buChar char="o"/>
            </a:pPr>
            <a:r>
              <a:rPr lang="de-DE" sz="2800" dirty="0">
                <a:effectLst/>
                <a:ea typeface="Calibri" panose="020F0502020204030204" pitchFamily="34" charset="0"/>
                <a:cs typeface="Times New Roman" panose="02020603050405020304" pitchFamily="18" charset="0"/>
              </a:rPr>
              <a:t>Downloads: 512 (Stand: 11.11.22)</a:t>
            </a:r>
            <a:r>
              <a:rPr lang="de-DE" dirty="0">
                <a:effectLst/>
                <a:ea typeface="Calibri" panose="020F0502020204030204" pitchFamily="34" charset="0"/>
                <a:cs typeface="Times New Roman" panose="02020603050405020304" pitchFamily="18" charset="0"/>
              </a:rPr>
              <a:t> </a:t>
            </a:r>
          </a:p>
          <a:p>
            <a:endParaRPr lang="de-DE" dirty="0"/>
          </a:p>
        </p:txBody>
      </p:sp>
    </p:spTree>
    <p:extLst>
      <p:ext uri="{BB962C8B-B14F-4D97-AF65-F5344CB8AC3E}">
        <p14:creationId xmlns:p14="http://schemas.microsoft.com/office/powerpoint/2010/main" val="355131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6FE831-A45F-A6F2-F98D-B94D36B6DE68}"/>
              </a:ext>
            </a:extLst>
          </p:cNvPr>
          <p:cNvSpPr>
            <a:spLocks noGrp="1"/>
          </p:cNvSpPr>
          <p:nvPr>
            <p:ph type="title"/>
          </p:nvPr>
        </p:nvSpPr>
        <p:spPr/>
        <p:txBody>
          <a:bodyPr/>
          <a:lstStyle/>
          <a:p>
            <a:r>
              <a:rPr lang="de-DE" b="1" dirty="0">
                <a:solidFill>
                  <a:srgbClr val="FF0000"/>
                </a:solidFill>
                <a:latin typeface="+mn-lt"/>
              </a:rPr>
              <a:t>Themen</a:t>
            </a:r>
          </a:p>
        </p:txBody>
      </p:sp>
      <p:sp>
        <p:nvSpPr>
          <p:cNvPr id="3" name="Inhaltsplatzhalter 2">
            <a:extLst>
              <a:ext uri="{FF2B5EF4-FFF2-40B4-BE49-F238E27FC236}">
                <a16:creationId xmlns:a16="http://schemas.microsoft.com/office/drawing/2014/main" id="{E5B63028-53A7-0593-1CAE-5F8D98BC8218}"/>
              </a:ext>
            </a:extLst>
          </p:cNvPr>
          <p:cNvSpPr>
            <a:spLocks noGrp="1"/>
          </p:cNvSpPr>
          <p:nvPr>
            <p:ph idx="1"/>
          </p:nvPr>
        </p:nvSpPr>
        <p:spPr/>
        <p:txBody>
          <a:bodyPr>
            <a:normAutofit fontScale="92500" lnSpcReduction="20000"/>
          </a:bodyPr>
          <a:lstStyle/>
          <a:p>
            <a:pPr marL="342900" lvl="0" indent="-342900">
              <a:lnSpc>
                <a:spcPct val="107000"/>
              </a:lnSpc>
              <a:buFont typeface="Symbol" panose="05050102010706020507" pitchFamily="18" charset="2"/>
              <a:buChar char=""/>
            </a:pPr>
            <a:r>
              <a:rPr lang="de-DE" sz="3000" dirty="0">
                <a:effectLst/>
                <a:ea typeface="Calibri" panose="020F0502020204030204" pitchFamily="34" charset="0"/>
                <a:cs typeface="Times New Roman" panose="02020603050405020304" pitchFamily="18" charset="0"/>
              </a:rPr>
              <a:t>Aufnahme neuer</a:t>
            </a:r>
          </a:p>
          <a:p>
            <a:pPr marL="742950" lvl="1" indent="-285750">
              <a:lnSpc>
                <a:spcPct val="107000"/>
              </a:lnSpc>
              <a:buFont typeface="Courier New" panose="02070309020205020404" pitchFamily="49" charset="0"/>
              <a:buChar char="o"/>
            </a:pPr>
            <a:r>
              <a:rPr lang="de-DE" sz="3000" dirty="0">
                <a:effectLst/>
                <a:ea typeface="Calibri" panose="020F0502020204030204" pitchFamily="34" charset="0"/>
                <a:cs typeface="Times New Roman" panose="02020603050405020304" pitchFamily="18" charset="0"/>
              </a:rPr>
              <a:t>ethischer Themen (z.B. </a:t>
            </a:r>
            <a:r>
              <a:rPr lang="de-DE" sz="3000" i="1" dirty="0" err="1">
                <a:effectLst/>
                <a:ea typeface="Calibri" panose="020F0502020204030204" pitchFamily="34" charset="0"/>
                <a:cs typeface="Times New Roman" panose="02020603050405020304" pitchFamily="18" charset="0"/>
              </a:rPr>
              <a:t>triage</a:t>
            </a:r>
            <a:r>
              <a:rPr lang="de-DE" sz="3000" i="1" dirty="0">
                <a:effectLst/>
                <a:ea typeface="Calibri" panose="020F0502020204030204" pitchFamily="34" charset="0"/>
                <a:cs typeface="Times New Roman" panose="02020603050405020304" pitchFamily="18" charset="0"/>
              </a:rPr>
              <a:t>)</a:t>
            </a:r>
            <a:endParaRPr lang="de-DE" sz="3000" dirty="0">
              <a:effectLst/>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de-DE" sz="3000" dirty="0">
                <a:effectLst/>
                <a:ea typeface="Calibri" panose="020F0502020204030204" pitchFamily="34" charset="0"/>
                <a:cs typeface="Times New Roman" panose="02020603050405020304" pitchFamily="18" charset="0"/>
              </a:rPr>
              <a:t>religionspolitischer Themen</a:t>
            </a:r>
            <a:r>
              <a:rPr lang="de-DE" sz="3000" i="1" dirty="0">
                <a:effectLst/>
                <a:ea typeface="Calibri" panose="020F0502020204030204" pitchFamily="34" charset="0"/>
                <a:cs typeface="Times New Roman" panose="02020603050405020304" pitchFamily="18" charset="0"/>
              </a:rPr>
              <a:t> (</a:t>
            </a:r>
            <a:r>
              <a:rPr lang="de-DE" sz="3000" dirty="0">
                <a:effectLst/>
                <a:ea typeface="Calibri" panose="020F0502020204030204" pitchFamily="34" charset="0"/>
                <a:cs typeface="Times New Roman" panose="02020603050405020304" pitchFamily="18" charset="0"/>
              </a:rPr>
              <a:t>z.B.</a:t>
            </a:r>
            <a:r>
              <a:rPr lang="de-DE" sz="3000" i="1" dirty="0">
                <a:effectLst/>
                <a:ea typeface="Calibri" panose="020F0502020204030204" pitchFamily="34" charset="0"/>
                <a:cs typeface="Times New Roman" panose="02020603050405020304" pitchFamily="18" charset="0"/>
              </a:rPr>
              <a:t> Hindutva</a:t>
            </a:r>
            <a:r>
              <a:rPr lang="de-DE" sz="3000" dirty="0">
                <a:effectLst/>
                <a:ea typeface="Calibri" panose="020F0502020204030204" pitchFamily="34" charset="0"/>
                <a:cs typeface="Times New Roman" panose="02020603050405020304" pitchFamily="18" charset="0"/>
              </a:rPr>
              <a:t>)</a:t>
            </a:r>
          </a:p>
          <a:p>
            <a:pPr marL="742950" lvl="1" indent="-285750">
              <a:lnSpc>
                <a:spcPct val="107000"/>
              </a:lnSpc>
              <a:buFont typeface="Courier New" panose="02070309020205020404" pitchFamily="49" charset="0"/>
              <a:buChar char="o"/>
            </a:pPr>
            <a:r>
              <a:rPr lang="de-DE" sz="3000" dirty="0" err="1">
                <a:effectLst/>
                <a:ea typeface="Calibri" panose="020F0502020204030204" pitchFamily="34" charset="0"/>
                <a:cs typeface="Times New Roman" panose="02020603050405020304" pitchFamily="18" charset="0"/>
              </a:rPr>
              <a:t>konfessionskundlicher</a:t>
            </a:r>
            <a:r>
              <a:rPr lang="de-DE" sz="3000" dirty="0">
                <a:effectLst/>
                <a:ea typeface="Calibri" panose="020F0502020204030204" pitchFamily="34" charset="0"/>
                <a:cs typeface="Times New Roman" panose="02020603050405020304" pitchFamily="18" charset="0"/>
              </a:rPr>
              <a:t> Themen (z.B. </a:t>
            </a:r>
            <a:r>
              <a:rPr lang="de-DE" sz="3000" i="1" dirty="0" err="1">
                <a:effectLst/>
                <a:ea typeface="Calibri" panose="020F0502020204030204" pitchFamily="34" charset="0"/>
                <a:cs typeface="Times New Roman" panose="02020603050405020304" pitchFamily="18" charset="0"/>
              </a:rPr>
              <a:t>Anglican</a:t>
            </a:r>
            <a:r>
              <a:rPr lang="de-DE" sz="3000" i="1" dirty="0">
                <a:effectLst/>
                <a:ea typeface="Calibri" panose="020F0502020204030204" pitchFamily="34" charset="0"/>
                <a:cs typeface="Times New Roman" panose="02020603050405020304" pitchFamily="18" charset="0"/>
              </a:rPr>
              <a:t> Church</a:t>
            </a:r>
            <a:r>
              <a:rPr lang="de-DE" sz="3000" dirty="0">
                <a:effectLst/>
                <a:ea typeface="Calibri" panose="020F0502020204030204" pitchFamily="34" charset="0"/>
                <a:cs typeface="Times New Roman" panose="02020603050405020304" pitchFamily="18" charset="0"/>
              </a:rPr>
              <a:t>)</a:t>
            </a:r>
          </a:p>
          <a:p>
            <a:pPr marL="742950" lvl="1" indent="-285750">
              <a:lnSpc>
                <a:spcPct val="107000"/>
              </a:lnSpc>
              <a:buFont typeface="Courier New" panose="02070309020205020404" pitchFamily="49" charset="0"/>
              <a:buChar char="o"/>
            </a:pPr>
            <a:r>
              <a:rPr lang="en-GB" sz="3000" dirty="0" err="1">
                <a:effectLst/>
                <a:ea typeface="Calibri" panose="020F0502020204030204" pitchFamily="34" charset="0"/>
                <a:cs typeface="Times New Roman" panose="02020603050405020304" pitchFamily="18" charset="0"/>
              </a:rPr>
              <a:t>biblischer</a:t>
            </a:r>
            <a:r>
              <a:rPr lang="en-GB" sz="3000" dirty="0">
                <a:effectLst/>
                <a:ea typeface="Calibri" panose="020F0502020204030204" pitchFamily="34" charset="0"/>
                <a:cs typeface="Times New Roman" panose="02020603050405020304" pitchFamily="18" charset="0"/>
              </a:rPr>
              <a:t> </a:t>
            </a:r>
            <a:r>
              <a:rPr lang="en-GB" sz="3000" dirty="0" err="1">
                <a:effectLst/>
                <a:ea typeface="Calibri" panose="020F0502020204030204" pitchFamily="34" charset="0"/>
                <a:cs typeface="Times New Roman" panose="02020603050405020304" pitchFamily="18" charset="0"/>
              </a:rPr>
              <a:t>Themen</a:t>
            </a:r>
            <a:r>
              <a:rPr lang="en-GB" sz="3000" dirty="0">
                <a:effectLst/>
                <a:ea typeface="Calibri" panose="020F0502020204030204" pitchFamily="34" charset="0"/>
                <a:cs typeface="Times New Roman" panose="02020603050405020304" pitchFamily="18" charset="0"/>
              </a:rPr>
              <a:t> (</a:t>
            </a:r>
            <a:r>
              <a:rPr lang="en-GB" sz="3000" dirty="0" err="1">
                <a:effectLst/>
                <a:ea typeface="Calibri" panose="020F0502020204030204" pitchFamily="34" charset="0"/>
                <a:cs typeface="Times New Roman" panose="02020603050405020304" pitchFamily="18" charset="0"/>
              </a:rPr>
              <a:t>z.B.</a:t>
            </a:r>
            <a:r>
              <a:rPr lang="en-GB" sz="3000" dirty="0">
                <a:effectLst/>
                <a:ea typeface="Calibri" panose="020F0502020204030204" pitchFamily="34" charset="0"/>
                <a:cs typeface="Times New Roman" panose="02020603050405020304" pitchFamily="18" charset="0"/>
              </a:rPr>
              <a:t> </a:t>
            </a:r>
            <a:r>
              <a:rPr lang="en-GB" sz="3000" i="1" dirty="0">
                <a:effectLst/>
                <a:ea typeface="Calibri" panose="020F0502020204030204" pitchFamily="34" charset="0"/>
                <a:cs typeface="Times New Roman" panose="02020603050405020304" pitchFamily="18" charset="0"/>
              </a:rPr>
              <a:t>Four horsemen of the apocalypse</a:t>
            </a:r>
            <a:r>
              <a:rPr lang="en-GB" sz="3000" dirty="0">
                <a:effectLst/>
                <a:ea typeface="Calibri" panose="020F0502020204030204" pitchFamily="34" charset="0"/>
                <a:cs typeface="Times New Roman" panose="02020603050405020304" pitchFamily="18" charset="0"/>
              </a:rPr>
              <a:t>)</a:t>
            </a:r>
            <a:endParaRPr lang="de-DE" sz="30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de-DE" sz="3000" dirty="0">
                <a:effectLst/>
                <a:ea typeface="Calibri" panose="020F0502020204030204" pitchFamily="34" charset="0"/>
                <a:cs typeface="Times New Roman" panose="02020603050405020304" pitchFamily="18" charset="0"/>
              </a:rPr>
              <a:t>Verstärkung kirchengeschichtlicher Themen  (z.B. </a:t>
            </a:r>
            <a:r>
              <a:rPr lang="de-DE" sz="3000" i="1" dirty="0" err="1">
                <a:effectLst/>
                <a:ea typeface="Calibri" panose="020F0502020204030204" pitchFamily="34" charset="0"/>
                <a:cs typeface="Times New Roman" panose="02020603050405020304" pitchFamily="18" charset="0"/>
              </a:rPr>
              <a:t>investiture</a:t>
            </a:r>
            <a:r>
              <a:rPr lang="de-DE" sz="3000" i="1" dirty="0">
                <a:effectLst/>
                <a:ea typeface="Calibri" panose="020F0502020204030204" pitchFamily="34" charset="0"/>
                <a:cs typeface="Times New Roman" panose="02020603050405020304" pitchFamily="18" charset="0"/>
              </a:rPr>
              <a:t> </a:t>
            </a:r>
            <a:r>
              <a:rPr lang="de-DE" sz="3000" i="1" dirty="0" err="1">
                <a:effectLst/>
                <a:ea typeface="Calibri" panose="020F0502020204030204" pitchFamily="34" charset="0"/>
                <a:cs typeface="Times New Roman" panose="02020603050405020304" pitchFamily="18" charset="0"/>
              </a:rPr>
              <a:t>controversy</a:t>
            </a:r>
            <a:r>
              <a:rPr lang="de-DE" sz="3000" dirty="0">
                <a:effectLst/>
                <a:ea typeface="Calibri" panose="020F0502020204030204" pitchFamily="34" charset="0"/>
                <a:cs typeface="Times New Roman" panose="02020603050405020304" pitchFamily="18" charset="0"/>
              </a:rPr>
              <a:t>)</a:t>
            </a:r>
            <a:br>
              <a:rPr lang="de-DE" sz="3000" dirty="0">
                <a:effectLst/>
                <a:ea typeface="Calibri" panose="020F0502020204030204" pitchFamily="34" charset="0"/>
                <a:cs typeface="Times New Roman" panose="02020603050405020304" pitchFamily="18" charset="0"/>
              </a:rPr>
            </a:br>
            <a:r>
              <a:rPr lang="de-DE" sz="3000" b="1" dirty="0">
                <a:effectLst/>
                <a:ea typeface="Calibri" panose="020F0502020204030204" pitchFamily="34" charset="0"/>
                <a:cs typeface="Calibri" panose="020F0502020204030204" pitchFamily="34" charset="0"/>
              </a:rPr>
              <a:t>→</a:t>
            </a:r>
            <a:r>
              <a:rPr lang="de-DE" sz="3000" b="1" dirty="0">
                <a:effectLst/>
                <a:ea typeface="Calibri" panose="020F0502020204030204" pitchFamily="34" charset="0"/>
                <a:cs typeface="Times New Roman" panose="02020603050405020304" pitchFamily="18" charset="0"/>
              </a:rPr>
              <a:t> </a:t>
            </a:r>
            <a:r>
              <a:rPr lang="de-DE" sz="3000" dirty="0">
                <a:effectLst/>
                <a:ea typeface="Calibri" panose="020F0502020204030204" pitchFamily="34" charset="0"/>
                <a:cs typeface="Times New Roman" panose="02020603050405020304" pitchFamily="18" charset="0"/>
              </a:rPr>
              <a:t>Synergien mit dem Geschichtsunterricht</a:t>
            </a:r>
          </a:p>
          <a:p>
            <a:pPr marL="342900" lvl="0" indent="-342900">
              <a:lnSpc>
                <a:spcPct val="107000"/>
              </a:lnSpc>
              <a:spcAft>
                <a:spcPts val="800"/>
              </a:spcAft>
              <a:buFont typeface="Symbol" panose="05050102010706020507" pitchFamily="18" charset="2"/>
              <a:buChar char=""/>
            </a:pPr>
            <a:r>
              <a:rPr lang="de-DE" sz="3000" dirty="0">
                <a:effectLst/>
                <a:ea typeface="Calibri" panose="020F0502020204030204" pitchFamily="34" charset="0"/>
                <a:cs typeface="Times New Roman" panose="02020603050405020304" pitchFamily="18" charset="0"/>
              </a:rPr>
              <a:t>Berücksichtigung von religiösen Bildern und Streetart (vgl. das Kapitel  B.2 in </a:t>
            </a:r>
            <a:r>
              <a:rPr lang="de-DE" sz="3000" i="1">
                <a:effectLst/>
                <a:ea typeface="Calibri" panose="020F0502020204030204" pitchFamily="34" charset="0"/>
                <a:cs typeface="Times New Roman" panose="02020603050405020304" pitchFamily="18" charset="0"/>
              </a:rPr>
              <a:t>Religionsunterricht bilingual</a:t>
            </a:r>
            <a:r>
              <a:rPr lang="de-DE" sz="3000">
                <a:effectLst/>
                <a:ea typeface="Calibri" panose="020F0502020204030204" pitchFamily="34" charset="0"/>
                <a:cs typeface="Times New Roman" panose="02020603050405020304" pitchFamily="18" charset="0"/>
              </a:rPr>
              <a:t>) </a:t>
            </a:r>
            <a:endParaRPr lang="de-DE" dirty="0"/>
          </a:p>
        </p:txBody>
      </p:sp>
    </p:spTree>
    <p:extLst>
      <p:ext uri="{BB962C8B-B14F-4D97-AF65-F5344CB8AC3E}">
        <p14:creationId xmlns:p14="http://schemas.microsoft.com/office/powerpoint/2010/main" val="287611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F9CDD-5E0C-8B52-9CF4-36364F527F4D}"/>
              </a:ext>
            </a:extLst>
          </p:cNvPr>
          <p:cNvSpPr>
            <a:spLocks noGrp="1"/>
          </p:cNvSpPr>
          <p:nvPr>
            <p:ph type="title"/>
          </p:nvPr>
        </p:nvSpPr>
        <p:spPr/>
        <p:txBody>
          <a:bodyPr/>
          <a:lstStyle/>
          <a:p>
            <a:r>
              <a:rPr lang="de-DE" b="1" dirty="0">
                <a:solidFill>
                  <a:srgbClr val="FF0000"/>
                </a:solidFill>
                <a:latin typeface="+mn-lt"/>
              </a:rPr>
              <a:t>Sehen und nicht verstehen (1)</a:t>
            </a:r>
          </a:p>
        </p:txBody>
      </p:sp>
      <p:sp>
        <p:nvSpPr>
          <p:cNvPr id="3" name="Inhaltsplatzhalter 2">
            <a:extLst>
              <a:ext uri="{FF2B5EF4-FFF2-40B4-BE49-F238E27FC236}">
                <a16:creationId xmlns:a16="http://schemas.microsoft.com/office/drawing/2014/main" id="{0E857959-A3C5-D872-9D0E-EDE66EB823AE}"/>
              </a:ext>
            </a:extLst>
          </p:cNvPr>
          <p:cNvSpPr>
            <a:spLocks noGrp="1"/>
          </p:cNvSpPr>
          <p:nvPr>
            <p:ph idx="1"/>
          </p:nvPr>
        </p:nvSpPr>
        <p:spPr/>
        <p:txBody>
          <a:bodyPr>
            <a:normAutofit fontScale="92500" lnSpcReduction="10000"/>
          </a:bodyPr>
          <a:lstStyle/>
          <a:p>
            <a:pPr marL="220980" indent="0">
              <a:lnSpc>
                <a:spcPct val="107000"/>
              </a:lnSpc>
              <a:spcAft>
                <a:spcPts val="800"/>
              </a:spcAft>
              <a:buNone/>
              <a:tabLst>
                <a:tab pos="1762125" algn="l"/>
              </a:tabLst>
            </a:pPr>
            <a:r>
              <a:rPr lang="de-DE" sz="3000" dirty="0">
                <a:solidFill>
                  <a:srgbClr val="000000"/>
                </a:solidFill>
                <a:effectLst/>
                <a:ea typeface="Calibri" panose="020F0502020204030204" pitchFamily="34" charset="0"/>
                <a:cs typeface="Times New Roman" panose="02020603050405020304" pitchFamily="18" charset="0"/>
              </a:rPr>
              <a:t>Wie wollen Sie die Aufmerksamkeit der Menschen auf die Bedeutung der Symbolsprache von religiösen Kunstwerken lenken?</a:t>
            </a:r>
            <a:endParaRPr lang="de-DE" sz="3000" dirty="0">
              <a:effectLst/>
              <a:ea typeface="Calibri" panose="020F0502020204030204" pitchFamily="34" charset="0"/>
              <a:cs typeface="Times New Roman" panose="02020603050405020304" pitchFamily="18" charset="0"/>
            </a:endParaRPr>
          </a:p>
          <a:p>
            <a:pPr>
              <a:lnSpc>
                <a:spcPct val="107000"/>
              </a:lnSpc>
              <a:spcAft>
                <a:spcPts val="800"/>
              </a:spcAft>
              <a:tabLst>
                <a:tab pos="1762125" algn="l"/>
              </a:tabLst>
            </a:pPr>
            <a:r>
              <a:rPr lang="de-DE" sz="3000" b="1" dirty="0">
                <a:solidFill>
                  <a:srgbClr val="000000"/>
                </a:solidFill>
                <a:effectLst/>
                <a:ea typeface="Calibri" panose="020F0502020204030204" pitchFamily="34" charset="0"/>
                <a:cs typeface="Times New Roman" panose="02020603050405020304" pitchFamily="18" charset="0"/>
              </a:rPr>
              <a:t>Falk</a:t>
            </a:r>
            <a:r>
              <a:rPr lang="de-DE" sz="3000" dirty="0">
                <a:solidFill>
                  <a:srgbClr val="000000"/>
                </a:solidFill>
                <a:effectLst/>
                <a:ea typeface="Calibri" panose="020F0502020204030204" pitchFamily="34" charset="0"/>
                <a:cs typeface="Times New Roman" panose="02020603050405020304" pitchFamily="18" charset="0"/>
              </a:rPr>
              <a:t>: Da muss man geduldig erklären, aber das ist zugleich spannend. Viele Menschen verstehen nicht mehr, wer diese Frau mit dem Kind auf dem Schoß überhaupt ist. Gerade bei Schulklassen gibt es da viel Bedarf. […] Wir müssen heute viel mehr an Grundwissen auffüttern als noch vor 20 oder 30 Jahren.</a:t>
            </a:r>
            <a:endParaRPr lang="de-DE" sz="3000" dirty="0">
              <a:effectLst/>
              <a:ea typeface="Calibri" panose="020F0502020204030204" pitchFamily="34" charset="0"/>
              <a:cs typeface="Times New Roman" panose="02020603050405020304" pitchFamily="18" charset="0"/>
            </a:endParaRPr>
          </a:p>
          <a:p>
            <a:pPr marL="0" indent="0" algn="r">
              <a:lnSpc>
                <a:spcPct val="107000"/>
              </a:lnSpc>
              <a:spcAft>
                <a:spcPts val="800"/>
              </a:spcAft>
              <a:buNone/>
              <a:tabLst>
                <a:tab pos="1762125" algn="l"/>
              </a:tabLst>
            </a:pPr>
            <a:r>
              <a:rPr lang="de-DE" sz="2600" dirty="0">
                <a:solidFill>
                  <a:srgbClr val="000000"/>
                </a:solidFill>
                <a:effectLst/>
                <a:ea typeface="Calibri" panose="020F0502020204030204" pitchFamily="34" charset="0"/>
                <a:cs typeface="Times New Roman" panose="02020603050405020304" pitchFamily="18" charset="0"/>
              </a:rPr>
              <a:t>Aus einem Interview mit der Leiterin der Aachener Domschatzkammer. </a:t>
            </a:r>
            <a:r>
              <a:rPr lang="de-DE" sz="2600" i="1" dirty="0">
                <a:solidFill>
                  <a:srgbClr val="000000"/>
                </a:solidFill>
                <a:effectLst/>
                <a:ea typeface="Calibri" panose="020F0502020204030204" pitchFamily="34" charset="0"/>
                <a:cs typeface="Times New Roman" panose="02020603050405020304" pitchFamily="18" charset="0"/>
              </a:rPr>
              <a:t>Aachener Nachrichten</a:t>
            </a:r>
            <a:r>
              <a:rPr lang="de-DE" sz="2600" dirty="0">
                <a:solidFill>
                  <a:srgbClr val="000000"/>
                </a:solidFill>
                <a:effectLst/>
                <a:ea typeface="Calibri" panose="020F0502020204030204" pitchFamily="34" charset="0"/>
                <a:cs typeface="Times New Roman" panose="02020603050405020304" pitchFamily="18" charset="0"/>
              </a:rPr>
              <a:t> 5.12.2016</a:t>
            </a:r>
            <a:endParaRPr lang="de-DE" sz="2600" dirty="0">
              <a:effectLst/>
              <a:ea typeface="Calibri" panose="020F0502020204030204" pitchFamily="34" charset="0"/>
              <a:cs typeface="Times New Roman" panose="02020603050405020304" pitchFamily="18" charset="0"/>
            </a:endParaRPr>
          </a:p>
          <a:p>
            <a:endParaRPr lang="de-DE" dirty="0"/>
          </a:p>
        </p:txBody>
      </p:sp>
    </p:spTree>
    <p:extLst>
      <p:ext uri="{BB962C8B-B14F-4D97-AF65-F5344CB8AC3E}">
        <p14:creationId xmlns:p14="http://schemas.microsoft.com/office/powerpoint/2010/main" val="4016077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2EA82-B55F-8CB2-624F-516B7D50BD4E}"/>
              </a:ext>
            </a:extLst>
          </p:cNvPr>
          <p:cNvSpPr>
            <a:spLocks noGrp="1"/>
          </p:cNvSpPr>
          <p:nvPr>
            <p:ph type="title"/>
          </p:nvPr>
        </p:nvSpPr>
        <p:spPr/>
        <p:txBody>
          <a:bodyPr>
            <a:normAutofit fontScale="90000"/>
          </a:bodyPr>
          <a:lstStyle/>
          <a:p>
            <a:br>
              <a:rPr lang="de-DE" b="1" dirty="0">
                <a:solidFill>
                  <a:srgbClr val="FF0000"/>
                </a:solidFill>
                <a:latin typeface="+mn-lt"/>
                <a:ea typeface="Calibri" panose="020F0502020204030204" pitchFamily="34" charset="0"/>
                <a:cs typeface="Times New Roman" panose="02020603050405020304" pitchFamily="18" charset="0"/>
              </a:rPr>
            </a:br>
            <a:r>
              <a:rPr lang="de-DE" b="1" dirty="0">
                <a:solidFill>
                  <a:srgbClr val="FF0000"/>
                </a:solidFill>
                <a:latin typeface="+mn-lt"/>
                <a:ea typeface="Calibri" panose="020F0502020204030204" pitchFamily="34" charset="0"/>
                <a:cs typeface="Times New Roman" panose="02020603050405020304" pitchFamily="18" charset="0"/>
              </a:rPr>
              <a:t>Sehen und nicht verstehen (2)</a:t>
            </a:r>
            <a:br>
              <a:rPr lang="de-DE" sz="4800" dirty="0">
                <a:latin typeface="+mn-lt"/>
                <a:ea typeface="Calibri" panose="020F0502020204030204" pitchFamily="34" charset="0"/>
                <a:cs typeface="Times New Roman" panose="02020603050405020304" pitchFamily="18" charset="0"/>
              </a:rPr>
            </a:br>
            <a:endParaRPr lang="de-DE" dirty="0">
              <a:latin typeface="+mn-lt"/>
            </a:endParaRPr>
          </a:p>
        </p:txBody>
      </p:sp>
      <p:sp>
        <p:nvSpPr>
          <p:cNvPr id="3" name="Inhaltsplatzhalter 2">
            <a:extLst>
              <a:ext uri="{FF2B5EF4-FFF2-40B4-BE49-F238E27FC236}">
                <a16:creationId xmlns:a16="http://schemas.microsoft.com/office/drawing/2014/main" id="{AA7B1C3B-A23B-3D5F-3EE1-8764FD13F3E4}"/>
              </a:ext>
            </a:extLst>
          </p:cNvPr>
          <p:cNvSpPr>
            <a:spLocks noGrp="1"/>
          </p:cNvSpPr>
          <p:nvPr>
            <p:ph idx="1"/>
          </p:nvPr>
        </p:nvSpPr>
        <p:spPr/>
        <p:txBody>
          <a:bodyPr/>
          <a:lstStyle/>
          <a:p>
            <a:pPr marL="0" indent="0">
              <a:lnSpc>
                <a:spcPct val="107000"/>
              </a:lnSpc>
              <a:spcAft>
                <a:spcPts val="800"/>
              </a:spcAft>
              <a:buNone/>
              <a:tabLst>
                <a:tab pos="1762125" algn="l"/>
              </a:tabLst>
            </a:pPr>
            <a:r>
              <a:rPr lang="de-DE" sz="2800" dirty="0">
                <a:effectLst/>
                <a:ea typeface="Calibri" panose="020F0502020204030204" pitchFamily="34" charset="0"/>
                <a:cs typeface="Times New Roman" panose="02020603050405020304" pitchFamily="18" charset="0"/>
              </a:rPr>
              <a:t>In Südostasien gab es überall Bilder und Tänze zu Episoden aus dem indischen </a:t>
            </a:r>
            <a:r>
              <a:rPr lang="de-DE" sz="2800" dirty="0" err="1">
                <a:effectLst/>
                <a:ea typeface="Calibri" panose="020F0502020204030204" pitchFamily="34" charset="0"/>
                <a:cs typeface="Times New Roman" panose="02020603050405020304" pitchFamily="18" charset="0"/>
              </a:rPr>
              <a:t>Ramayana</a:t>
            </a:r>
            <a:r>
              <a:rPr lang="de-DE" sz="2800" dirty="0">
                <a:effectLst/>
                <a:ea typeface="Calibri" panose="020F0502020204030204" pitchFamily="34" charset="0"/>
                <a:cs typeface="Times New Roman" panose="02020603050405020304" pitchFamily="18" charset="0"/>
              </a:rPr>
              <a:t>-Epos. Wir haben gesehen und doch nicht gesehen. Erst als wir uns mit der Geschichte von Rama und Sita näher beschäftigt haben, haben wir die fremde Bildwelt zumindest ansatzweise verstanden</a:t>
            </a:r>
            <a:r>
              <a:rPr lang="de-DE" sz="2800" dirty="0">
                <a:effectLst/>
                <a:latin typeface="Arial" panose="020B0604020202020204" pitchFamily="34" charset="0"/>
                <a:ea typeface="Calibri" panose="020F0502020204030204" pitchFamily="34" charset="0"/>
                <a:cs typeface="Times New Roman" panose="02020603050405020304" pitchFamily="18" charset="0"/>
              </a:rPr>
              <a:t>.</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de-DE" sz="2400" dirty="0">
                <a:effectLst/>
                <a:latin typeface="Arial" panose="020B0604020202020204" pitchFamily="34" charset="0"/>
                <a:ea typeface="Calibri" panose="020F0502020204030204" pitchFamily="34" charset="0"/>
              </a:rPr>
              <a:t>Jens-Peter Green. Aus einem Interview mit </a:t>
            </a:r>
            <a:r>
              <a:rPr lang="de-DE" sz="2400" i="1" dirty="0">
                <a:effectLst/>
                <a:latin typeface="Arial" panose="020B0604020202020204" pitchFamily="34" charset="0"/>
                <a:ea typeface="Calibri" panose="020F0502020204030204" pitchFamily="34" charset="0"/>
              </a:rPr>
              <a:t>Gymnasium in Niedersachsen</a:t>
            </a:r>
            <a:r>
              <a:rPr lang="de-DE" sz="2400" dirty="0">
                <a:effectLst/>
                <a:latin typeface="Arial" panose="020B0604020202020204" pitchFamily="34" charset="0"/>
                <a:ea typeface="Calibri" panose="020F0502020204030204" pitchFamily="34" charset="0"/>
              </a:rPr>
              <a:t> (Kiel, 2019, S. 31-32</a:t>
            </a:r>
            <a:endParaRPr lang="de-DE" sz="2400" dirty="0"/>
          </a:p>
        </p:txBody>
      </p:sp>
    </p:spTree>
    <p:extLst>
      <p:ext uri="{BB962C8B-B14F-4D97-AF65-F5344CB8AC3E}">
        <p14:creationId xmlns:p14="http://schemas.microsoft.com/office/powerpoint/2010/main" val="61319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A845DC-07C4-FCEE-5016-DA2D07EEA655}"/>
              </a:ext>
            </a:extLst>
          </p:cNvPr>
          <p:cNvSpPr>
            <a:spLocks noGrp="1"/>
          </p:cNvSpPr>
          <p:nvPr>
            <p:ph type="title"/>
          </p:nvPr>
        </p:nvSpPr>
        <p:spPr/>
        <p:txBody>
          <a:bodyPr>
            <a:normAutofit fontScale="90000"/>
          </a:bodyPr>
          <a:lstStyle/>
          <a:p>
            <a:br>
              <a:rPr lang="de-DE" sz="4400" dirty="0">
                <a:effectLst/>
                <a:ea typeface="Calibri" panose="020F0502020204030204" pitchFamily="34" charset="0"/>
                <a:cs typeface="Times New Roman" panose="02020603050405020304" pitchFamily="18" charset="0"/>
              </a:rPr>
            </a:br>
            <a:r>
              <a:rPr lang="de-DE" b="1" dirty="0">
                <a:solidFill>
                  <a:srgbClr val="FF0000"/>
                </a:solidFill>
                <a:latin typeface="+mn-lt"/>
                <a:ea typeface="Calibri" panose="020F0502020204030204" pitchFamily="34" charset="0"/>
                <a:cs typeface="Times New Roman" panose="02020603050405020304" pitchFamily="18" charset="0"/>
              </a:rPr>
              <a:t>E</a:t>
            </a:r>
            <a:r>
              <a:rPr lang="de-DE" sz="4400" b="1" dirty="0">
                <a:solidFill>
                  <a:srgbClr val="FF0000"/>
                </a:solidFill>
                <a:effectLst/>
                <a:latin typeface="+mn-lt"/>
                <a:ea typeface="Calibri" panose="020F0502020204030204" pitchFamily="34" charset="0"/>
                <a:cs typeface="Times New Roman" panose="02020603050405020304" pitchFamily="18" charset="0"/>
              </a:rPr>
              <a:t>inblicke in fremde Lebens- und Glaubenswelten (B.2)</a:t>
            </a:r>
            <a:br>
              <a:rPr lang="de-DE" sz="4400" b="1" dirty="0">
                <a:solidFill>
                  <a:srgbClr val="FF0000"/>
                </a:solidFill>
                <a:effectLst/>
                <a:latin typeface="+mn-lt"/>
                <a:ea typeface="Calibri" panose="020F0502020204030204" pitchFamily="34" charset="0"/>
                <a:cs typeface="Times New Roman" panose="02020603050405020304" pitchFamily="18" charset="0"/>
              </a:rPr>
            </a:br>
            <a:endParaRPr lang="de-DE" b="1" dirty="0">
              <a:solidFill>
                <a:srgbClr val="FF0000"/>
              </a:solidFill>
              <a:latin typeface="+mn-lt"/>
            </a:endParaRPr>
          </a:p>
        </p:txBody>
      </p:sp>
      <p:sp>
        <p:nvSpPr>
          <p:cNvPr id="10" name="Inhaltsplatzhalter 9">
            <a:extLst>
              <a:ext uri="{FF2B5EF4-FFF2-40B4-BE49-F238E27FC236}">
                <a16:creationId xmlns:a16="http://schemas.microsoft.com/office/drawing/2014/main" id="{6B7AB10F-92A0-6C79-52D3-DFA37C2B967B}"/>
              </a:ext>
            </a:extLst>
          </p:cNvPr>
          <p:cNvSpPr>
            <a:spLocks noGrp="1"/>
          </p:cNvSpPr>
          <p:nvPr>
            <p:ph idx="1"/>
          </p:nvPr>
        </p:nvSpPr>
        <p:spPr/>
        <p:txBody>
          <a:bodyPr/>
          <a:lstStyle/>
          <a:p>
            <a:pPr marL="0" indent="0">
              <a:buNone/>
            </a:pPr>
            <a:r>
              <a:rPr lang="de-DE" dirty="0"/>
              <a:t>Sprachmaterial zur Beschreibung und Besprechung von:</a:t>
            </a:r>
          </a:p>
          <a:p>
            <a:pPr marL="0" indent="0">
              <a:buNone/>
            </a:pPr>
            <a:endParaRPr lang="de-DE" dirty="0"/>
          </a:p>
          <a:p>
            <a:r>
              <a:rPr lang="de-DE" dirty="0"/>
              <a:t>modernen Pietàs wie </a:t>
            </a:r>
            <a:r>
              <a:rPr lang="de-DE" dirty="0" err="1"/>
              <a:t>Tylonn</a:t>
            </a:r>
            <a:r>
              <a:rPr lang="de-DE" dirty="0"/>
              <a:t> Sawyers „Pietà“</a:t>
            </a:r>
          </a:p>
          <a:p>
            <a:r>
              <a:rPr lang="de-DE" dirty="0"/>
              <a:t>Skulpturen wie „Ecclesia und Synagoge“ (Straßburger Kathedrale)</a:t>
            </a:r>
          </a:p>
          <a:p>
            <a:r>
              <a:rPr lang="de-DE" dirty="0"/>
              <a:t>Gemälden wie Edward Hicks „</a:t>
            </a:r>
            <a:r>
              <a:rPr lang="de-DE" dirty="0" err="1"/>
              <a:t>Peaceable</a:t>
            </a:r>
            <a:r>
              <a:rPr lang="de-DE" dirty="0"/>
              <a:t> Kingdom) oder Marc Chagalls „White </a:t>
            </a:r>
            <a:r>
              <a:rPr lang="de-DE" dirty="0" err="1"/>
              <a:t>Crucifixion</a:t>
            </a:r>
            <a:r>
              <a:rPr lang="de-DE" dirty="0"/>
              <a:t>“</a:t>
            </a:r>
          </a:p>
          <a:p>
            <a:r>
              <a:rPr lang="de-DE" dirty="0"/>
              <a:t>Straßenkunst wie Banksy „Girl </a:t>
            </a:r>
            <a:r>
              <a:rPr lang="de-DE" dirty="0" err="1"/>
              <a:t>with</a:t>
            </a:r>
            <a:r>
              <a:rPr lang="de-DE" dirty="0"/>
              <a:t> </a:t>
            </a:r>
            <a:r>
              <a:rPr lang="de-DE" dirty="0" err="1"/>
              <a:t>red</a:t>
            </a:r>
            <a:r>
              <a:rPr lang="de-DE" dirty="0"/>
              <a:t> </a:t>
            </a:r>
            <a:r>
              <a:rPr lang="de-DE" dirty="0" err="1"/>
              <a:t>balloon</a:t>
            </a:r>
            <a:r>
              <a:rPr lang="de-DE" dirty="0"/>
              <a:t>“</a:t>
            </a:r>
          </a:p>
          <a:p>
            <a:endParaRPr lang="de-DE" dirty="0"/>
          </a:p>
        </p:txBody>
      </p:sp>
    </p:spTree>
    <p:extLst>
      <p:ext uri="{BB962C8B-B14F-4D97-AF65-F5344CB8AC3E}">
        <p14:creationId xmlns:p14="http://schemas.microsoft.com/office/powerpoint/2010/main" val="580099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F75C2B-BA51-F6C7-3B10-6E0A60C24B87}"/>
              </a:ext>
            </a:extLst>
          </p:cNvPr>
          <p:cNvSpPr>
            <a:spLocks noGrp="1"/>
          </p:cNvSpPr>
          <p:nvPr>
            <p:ph type="title"/>
          </p:nvPr>
        </p:nvSpPr>
        <p:spPr/>
        <p:txBody>
          <a:bodyPr/>
          <a:lstStyle/>
          <a:p>
            <a:r>
              <a:rPr lang="de-DE" b="1" dirty="0">
                <a:solidFill>
                  <a:srgbClr val="FF0000"/>
                </a:solidFill>
                <a:latin typeface="+mn-lt"/>
              </a:rPr>
              <a:t>Modern </a:t>
            </a:r>
            <a:r>
              <a:rPr lang="de-DE" b="1" dirty="0" err="1">
                <a:solidFill>
                  <a:srgbClr val="FF0000"/>
                </a:solidFill>
                <a:latin typeface="+mn-lt"/>
              </a:rPr>
              <a:t>pietàs</a:t>
            </a:r>
            <a:endParaRPr lang="de-DE" b="1" dirty="0">
              <a:solidFill>
                <a:srgbClr val="FF0000"/>
              </a:solidFill>
              <a:latin typeface="+mn-lt"/>
            </a:endParaRPr>
          </a:p>
        </p:txBody>
      </p:sp>
      <p:sp>
        <p:nvSpPr>
          <p:cNvPr id="5" name="Rectangle 1">
            <a:extLst>
              <a:ext uri="{FF2B5EF4-FFF2-40B4-BE49-F238E27FC236}">
                <a16:creationId xmlns:a16="http://schemas.microsoft.com/office/drawing/2014/main" id="{53EC05F3-0CEC-8B7F-C2AA-ED1C40F7BA61}"/>
              </a:ext>
            </a:extLst>
          </p:cNvPr>
          <p:cNvSpPr>
            <a:spLocks noChangeArrowheads="1"/>
          </p:cNvSpPr>
          <p:nvPr/>
        </p:nvSpPr>
        <p:spPr bwMode="auto">
          <a:xfrm>
            <a:off x="-3283521" y="-46884"/>
            <a:ext cx="15475521" cy="546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1200" b="0" i="1" u="none" strike="noStrike" cap="none" normalizeH="0" baseline="0" bmk="_Toc114218070">
                <a:ln>
                  <a:noFill/>
                </a:ln>
                <a:solidFill>
                  <a:schemeClr val="tx1"/>
                </a:solidFill>
                <a:effectLst/>
                <a:latin typeface="Constantia" panose="02030602050306030303" pitchFamily="18" charset="0"/>
                <a:ea typeface="Verdana" panose="020B0604030504040204" pitchFamily="34" charset="0"/>
                <a:cs typeface="Arial" panose="020B0604020202020204" pitchFamily="34" charset="0"/>
              </a:rPr>
              <a:t>Modern pietàs</a:t>
            </a:r>
            <a:endParaRPr kumimoji="0" lang="de-DE" altLang="de-DE" sz="1200" b="0" i="1" u="none" strike="noStrike" cap="none" normalizeH="0" baseline="0">
              <a:ln>
                <a:noFill/>
              </a:ln>
              <a:solidFill>
                <a:schemeClr val="tx1"/>
              </a:solidFill>
              <a:effectLst/>
              <a:latin typeface="Constantia" panose="02030602050306030303" pitchFamily="18" charset="0"/>
              <a:ea typeface="Verdana" panose="020B060403050404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1100" b="1" i="0" u="none" strike="noStrike" cap="none" normalizeH="0" baseline="0">
                <a:ln>
                  <a:noFill/>
                </a:ln>
                <a:solidFill>
                  <a:schemeClr val="tx1"/>
                </a:solidFill>
                <a:effectLst/>
                <a:latin typeface="Calibri" panose="020F0502020204030204" pitchFamily="34" charset="0"/>
                <a:ea typeface="MS Mincho" panose="02020609040205080304" pitchFamily="49" charset="-128"/>
                <a:cs typeface="Calibri" panose="020F0502020204030204" pitchFamily="34" charset="0"/>
              </a:rPr>
              <a:t>→</a:t>
            </a:r>
            <a:r>
              <a:rPr kumimoji="0" lang="en-GB" altLang="de-DE" sz="1100" b="0" i="0" u="none" strike="noStrike" cap="none" normalizeH="0" baseline="0">
                <a:ln>
                  <a:noFill/>
                </a:ln>
                <a:solidFill>
                  <a:schemeClr val="tx1"/>
                </a:solidFill>
                <a:effectLst/>
                <a:latin typeface="Constantia" panose="02030602050306030303" pitchFamily="18" charset="0"/>
                <a:ea typeface="MS Mincho" panose="02020609040205080304" pitchFamily="49" charset="-128"/>
                <a:cs typeface="Arial" panose="020B0604020202020204" pitchFamily="34" charset="0"/>
              </a:rPr>
              <a:t> Resurrection</a:t>
            </a:r>
            <a:endParaRPr kumimoji="0" lang="en-GB" altLang="de-DE" sz="1800" b="0" i="0" u="none" strike="noStrike" cap="none" normalizeH="0" baseline="0">
              <a:ln>
                <a:noFill/>
              </a:ln>
              <a:solidFill>
                <a:schemeClr val="tx1"/>
              </a:solidFill>
              <a:effectLst/>
              <a:latin typeface="Arial" panose="020B0604020202020204" pitchFamily="34" charset="0"/>
            </a:endParaRPr>
          </a:p>
        </p:txBody>
      </p:sp>
      <p:graphicFrame>
        <p:nvGraphicFramePr>
          <p:cNvPr id="9" name="Inhaltsplatzhalter 8">
            <a:extLst>
              <a:ext uri="{FF2B5EF4-FFF2-40B4-BE49-F238E27FC236}">
                <a16:creationId xmlns:a16="http://schemas.microsoft.com/office/drawing/2014/main" id="{65DCB551-9FA3-4BE8-0AEB-FECAF5C6D804}"/>
              </a:ext>
            </a:extLst>
          </p:cNvPr>
          <p:cNvGraphicFramePr>
            <a:graphicFrameLocks noGrp="1"/>
          </p:cNvGraphicFramePr>
          <p:nvPr>
            <p:ph idx="1"/>
            <p:extLst>
              <p:ext uri="{D42A27DB-BD31-4B8C-83A1-F6EECF244321}">
                <p14:modId xmlns:p14="http://schemas.microsoft.com/office/powerpoint/2010/main" val="3241207129"/>
              </p:ext>
            </p:extLst>
          </p:nvPr>
        </p:nvGraphicFramePr>
        <p:xfrm>
          <a:off x="2033470" y="2196305"/>
          <a:ext cx="5221908" cy="3575895"/>
        </p:xfrm>
        <a:graphic>
          <a:graphicData uri="http://schemas.openxmlformats.org/drawingml/2006/table">
            <a:tbl>
              <a:tblPr firstRow="1" firstCol="1" bandRow="1"/>
              <a:tblGrid>
                <a:gridCol w="730478">
                  <a:extLst>
                    <a:ext uri="{9D8B030D-6E8A-4147-A177-3AD203B41FA5}">
                      <a16:colId xmlns:a16="http://schemas.microsoft.com/office/drawing/2014/main" val="1309101241"/>
                    </a:ext>
                  </a:extLst>
                </a:gridCol>
                <a:gridCol w="209496">
                  <a:extLst>
                    <a:ext uri="{9D8B030D-6E8A-4147-A177-3AD203B41FA5}">
                      <a16:colId xmlns:a16="http://schemas.microsoft.com/office/drawing/2014/main" val="1141488204"/>
                    </a:ext>
                  </a:extLst>
                </a:gridCol>
                <a:gridCol w="573059">
                  <a:extLst>
                    <a:ext uri="{9D8B030D-6E8A-4147-A177-3AD203B41FA5}">
                      <a16:colId xmlns:a16="http://schemas.microsoft.com/office/drawing/2014/main" val="2751989941"/>
                    </a:ext>
                  </a:extLst>
                </a:gridCol>
                <a:gridCol w="1099330">
                  <a:extLst>
                    <a:ext uri="{9D8B030D-6E8A-4147-A177-3AD203B41FA5}">
                      <a16:colId xmlns:a16="http://schemas.microsoft.com/office/drawing/2014/main" val="2495465189"/>
                    </a:ext>
                  </a:extLst>
                </a:gridCol>
                <a:gridCol w="1462893">
                  <a:extLst>
                    <a:ext uri="{9D8B030D-6E8A-4147-A177-3AD203B41FA5}">
                      <a16:colId xmlns:a16="http://schemas.microsoft.com/office/drawing/2014/main" val="3645525694"/>
                    </a:ext>
                  </a:extLst>
                </a:gridCol>
                <a:gridCol w="349443">
                  <a:extLst>
                    <a:ext uri="{9D8B030D-6E8A-4147-A177-3AD203B41FA5}">
                      <a16:colId xmlns:a16="http://schemas.microsoft.com/office/drawing/2014/main" val="1393531469"/>
                    </a:ext>
                  </a:extLst>
                </a:gridCol>
                <a:gridCol w="797209">
                  <a:extLst>
                    <a:ext uri="{9D8B030D-6E8A-4147-A177-3AD203B41FA5}">
                      <a16:colId xmlns:a16="http://schemas.microsoft.com/office/drawing/2014/main" val="2502766813"/>
                    </a:ext>
                  </a:extLst>
                </a:gridCol>
              </a:tblGrid>
              <a:tr h="178712">
                <a:tc rowSpan="3" gridSpan="2">
                  <a:txBody>
                    <a:bodyPr/>
                    <a:lstStyle/>
                    <a:p>
                      <a:pPr>
                        <a:lnSpc>
                          <a:spcPct val="107000"/>
                        </a:lnSpc>
                        <a:spcAft>
                          <a:spcPts val="800"/>
                        </a:spcAft>
                      </a:pPr>
                      <a:r>
                        <a:rPr lang="en-GB" sz="1100" dirty="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inspire </a:t>
                      </a:r>
                      <a:endParaRPr lang="de-DE" sz="1100" dirty="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3" hMerge="1">
                  <a:txBody>
                    <a:bodyPr/>
                    <a:lstStyle/>
                    <a:p>
                      <a:endParaRPr lang="de-DE"/>
                    </a:p>
                  </a:txBody>
                  <a:tcPr/>
                </a:tc>
                <a:tc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photographers</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gridSpan="2">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Fotografen/Fotografinnen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rowSpan="3">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inspirieren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2069984"/>
                  </a:ext>
                </a:extLst>
              </a:tr>
              <a:tr h="178712">
                <a:tc gridSpan="2" vMerge="1">
                  <a:txBody>
                    <a:bodyPr/>
                    <a:lstStyle/>
                    <a:p>
                      <a:endParaRPr lang="de-DE"/>
                    </a:p>
                  </a:txBody>
                  <a:tcPr/>
                </a:tc>
                <a:tc hMerge="1" vMerge="1">
                  <a:txBody>
                    <a:bodyPr/>
                    <a:lstStyle/>
                    <a:p>
                      <a:endParaRPr lang="de-DE"/>
                    </a:p>
                  </a:txBody>
                  <a:tcPr/>
                </a:tc>
                <a:tc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artists</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gridSpan="2">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Künstler/Künstlerinnen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450429243"/>
                  </a:ext>
                </a:extLst>
              </a:tr>
              <a:tr h="471602">
                <a:tc gridSpan="2" vMerge="1">
                  <a:txBody>
                    <a:bodyPr/>
                    <a:lstStyle/>
                    <a:p>
                      <a:endParaRPr lang="de-DE"/>
                    </a:p>
                  </a:txBody>
                  <a:tcPr/>
                </a:tc>
                <a:tc hMerge="1" vMerge="1">
                  <a:txBody>
                    <a:bodyPr/>
                    <a:lstStyle/>
                    <a:p>
                      <a:endParaRPr lang="de-DE"/>
                    </a:p>
                  </a:txBody>
                  <a:tcPr/>
                </a:tc>
                <a:tc gridSpan="2">
                  <a:txBody>
                    <a:bodyPr/>
                    <a:lstStyle/>
                    <a:p>
                      <a:pPr>
                        <a:lnSpc>
                          <a:spcPct val="107000"/>
                        </a:lnSpc>
                        <a:spcAft>
                          <a:spcPts val="800"/>
                        </a:spcAft>
                      </a:pPr>
                      <a:r>
                        <a:rPr lang="en-GB" sz="1100" dirty="0">
                          <a:solidFill>
                            <a:srgbClr val="000000"/>
                          </a:solidFill>
                          <a:effectLst/>
                          <a:latin typeface="Constantia" panose="02030602050306030303" pitchFamily="18" charset="0"/>
                          <a:ea typeface="MS Mincho" panose="02020609040205080304" pitchFamily="49" charset="-128"/>
                          <a:cs typeface="Arial" panose="020B0604020202020204" pitchFamily="34" charset="0"/>
                        </a:rPr>
                        <a:t>writers</a:t>
                      </a:r>
                      <a:endParaRPr lang="de-DE" sz="1100" dirty="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gridSpan="2">
                  <a:txBody>
                    <a:bodyPr/>
                    <a:lstStyle/>
                    <a:p>
                      <a:pPr>
                        <a:lnSpc>
                          <a:spcPct val="107000"/>
                        </a:lnSpc>
                        <a:spcAft>
                          <a:spcPts val="800"/>
                        </a:spcAft>
                      </a:pPr>
                      <a:r>
                        <a:rPr lang="de-DE" sz="1100" dirty="0">
                          <a:effectLst/>
                          <a:latin typeface="Constantia" panose="02030602050306030303" pitchFamily="18" charset="0"/>
                          <a:ea typeface="MS Mincho" panose="02020609040205080304" pitchFamily="49" charset="-128"/>
                          <a:cs typeface="Arial" panose="020B0604020202020204" pitchFamily="34" charset="0"/>
                        </a:rPr>
                        <a:t>Schriftsteller/</a:t>
                      </a:r>
                    </a:p>
                    <a:p>
                      <a:pPr>
                        <a:lnSpc>
                          <a:spcPct val="107000"/>
                        </a:lnSpc>
                        <a:spcAft>
                          <a:spcPts val="800"/>
                        </a:spcAft>
                      </a:pPr>
                      <a:r>
                        <a:rPr lang="de-DE" sz="1100" dirty="0">
                          <a:effectLst/>
                          <a:latin typeface="Constantia" panose="02030602050306030303" pitchFamily="18" charset="0"/>
                          <a:ea typeface="MS Mincho" panose="02020609040205080304" pitchFamily="49" charset="-128"/>
                          <a:cs typeface="Arial" panose="020B0604020202020204" pitchFamily="34" charset="0"/>
                        </a:rPr>
                        <a:t>Schriftstellerinnen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val="4237331222"/>
                  </a:ext>
                </a:extLst>
              </a:tr>
              <a:tr h="365698">
                <a:tc gridSpan="4">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depict a mother holding her dead child in a pietà pose</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hMerge="1">
                  <a:txBody>
                    <a:bodyPr/>
                    <a:lstStyle/>
                    <a:p>
                      <a:endParaRPr lang="de-DE"/>
                    </a:p>
                  </a:txBody>
                  <a:tcPr/>
                </a:tc>
                <a:tc gridSpan="3">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eine Mutter zeigen, die ihr totes Kind in einer Pietà-Haltung/Pietà-Stellung hält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669545764"/>
                  </a:ext>
                </a:extLst>
              </a:tr>
              <a:tr h="178712">
                <a:tc gridSpan="4">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pose mother and son as a pietà</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hMerge="1">
                  <a:txBody>
                    <a:bodyPr/>
                    <a:lstStyle/>
                    <a:p>
                      <a:endParaRPr lang="de-DE"/>
                    </a:p>
                  </a:txBody>
                  <a:tcPr/>
                </a:tc>
                <a:tc gridSpan="3">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Mutter und Sohn als Pieta inszenieren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121518016"/>
                  </a:ext>
                </a:extLst>
              </a:tr>
              <a:tr h="178712">
                <a:tc gridSpan="4">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use the pietà motif to…</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hMerge="1">
                  <a:txBody>
                    <a:bodyPr/>
                    <a:lstStyle/>
                    <a:p>
                      <a:endParaRPr lang="de-DE"/>
                    </a:p>
                  </a:txBody>
                  <a:tcPr/>
                </a:tc>
                <a:tc gridSpan="3">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das Pieta-Motiv verwenden, um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073581586"/>
                  </a:ext>
                </a:extLst>
              </a:tr>
              <a:tr h="552683">
                <a:tc rowSpan="2"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link sb.’s suffering to </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hMerge="1">
                  <a:txBody>
                    <a:bodyPr/>
                    <a:lstStyle/>
                    <a:p>
                      <a:endParaRPr lang="de-DE"/>
                    </a:p>
                  </a:txBody>
                  <a:tcPr/>
                </a:tc>
                <a:tc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the suffering of Jesus and his mother</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rowSpan="2">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jmds. Leid in </a:t>
                      </a:r>
                    </a:p>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Verbindung bringen mit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dem Leid Jes</a:t>
                      </a:r>
                      <a:r>
                        <a:rPr lang="de-DE" sz="1100" b="1">
                          <a:effectLst/>
                          <a:latin typeface="Constantia" panose="02030602050306030303" pitchFamily="18" charset="0"/>
                          <a:ea typeface="MS Mincho" panose="02020609040205080304" pitchFamily="49" charset="-128"/>
                          <a:cs typeface="Arial" panose="020B0604020202020204" pitchFamily="34" charset="0"/>
                        </a:rPr>
                        <a:t>u</a:t>
                      </a:r>
                      <a:r>
                        <a:rPr lang="de-DE" sz="1100">
                          <a:effectLst/>
                          <a:latin typeface="Constantia" panose="02030602050306030303" pitchFamily="18" charset="0"/>
                          <a:ea typeface="MS Mincho" panose="02020609040205080304" pitchFamily="49" charset="-128"/>
                          <a:cs typeface="Arial" panose="020B0604020202020204" pitchFamily="34" charset="0"/>
                        </a:rPr>
                        <a:t> und seiner Mutter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835402422"/>
                  </a:ext>
                </a:extLst>
              </a:tr>
              <a:tr h="552683">
                <a:tc gridSpan="2" vMerge="1">
                  <a:txBody>
                    <a:bodyPr/>
                    <a:lstStyle/>
                    <a:p>
                      <a:endParaRPr lang="de-DE"/>
                    </a:p>
                  </a:txBody>
                  <a:tcPr/>
                </a:tc>
                <a:tc hMerge="1" vMerge="1">
                  <a:txBody>
                    <a:bodyPr/>
                    <a:lstStyle/>
                    <a:p>
                      <a:endParaRPr lang="de-DE"/>
                    </a:p>
                  </a:txBody>
                  <a:tcPr/>
                </a:tc>
                <a:tc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the hope of resurrection</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vMerge="1">
                  <a:txBody>
                    <a:bodyPr/>
                    <a:lstStyle/>
                    <a:p>
                      <a:endParaRPr lang="de-DE"/>
                    </a:p>
                  </a:txBody>
                  <a:tcPr/>
                </a:tc>
                <a:tc gridSpan="2">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der Hoffnung auf Auferstehung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022725728"/>
                  </a:ext>
                </a:extLst>
              </a:tr>
              <a:tr h="178712">
                <a:tc>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draw </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gridSpan="2">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attention</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hMerge="1">
                  <a:txBody>
                    <a:bodyPr/>
                    <a:lstStyle/>
                    <a:p>
                      <a:endParaRPr lang="de-DE"/>
                    </a:p>
                  </a:txBody>
                  <a:tcPr/>
                </a:tc>
                <a:tc rowSpan="3">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sb.’s suffering</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gridSpan="3">
                  <a:txBody>
                    <a:bodyPr/>
                    <a:lstStyle/>
                    <a:p>
                      <a:pPr>
                        <a:lnSpc>
                          <a:spcPct val="107000"/>
                        </a:lnSpc>
                        <a:spcAft>
                          <a:spcPts val="800"/>
                        </a:spcAft>
                      </a:pPr>
                      <a:r>
                        <a:rPr lang="de-DE" sz="1100">
                          <a:effectLst/>
                          <a:latin typeface="Constantia" panose="02030602050306030303" pitchFamily="18" charset="0"/>
                          <a:ea typeface="MS Mincho" panose="02020609040205080304" pitchFamily="49" charset="-128"/>
                          <a:cs typeface="Arial" panose="020B0604020202020204" pitchFamily="34" charset="0"/>
                        </a:rPr>
                        <a:t>die Aufmerksamkeit auf das Leiden </a:t>
                      </a:r>
                      <a:r>
                        <a:rPr lang="de-DE" sz="1100" i="1">
                          <a:effectLst/>
                          <a:latin typeface="Constantia" panose="02030602050306030303" pitchFamily="18" charset="0"/>
                          <a:ea typeface="MS Mincho" panose="02020609040205080304" pitchFamily="49" charset="-128"/>
                          <a:cs typeface="Arial" panose="020B0604020202020204" pitchFamily="34" charset="0"/>
                        </a:rPr>
                        <a:t>(+ Genitiv) </a:t>
                      </a:r>
                      <a:r>
                        <a:rPr lang="de-DE" sz="1100">
                          <a:effectLst/>
                          <a:latin typeface="Constantia" panose="02030602050306030303" pitchFamily="18" charset="0"/>
                          <a:ea typeface="MS Mincho" panose="02020609040205080304" pitchFamily="49" charset="-128"/>
                          <a:cs typeface="Arial" panose="020B0604020202020204" pitchFamily="34" charset="0"/>
                        </a:rPr>
                        <a:t>lenken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de-DE"/>
                    </a:p>
                  </a:txBody>
                  <a:tcPr/>
                </a:tc>
                <a:tc rowSpan="2" hMerge="1">
                  <a:txBody>
                    <a:bodyPr/>
                    <a:lstStyle/>
                    <a:p>
                      <a:endParaRPr lang="de-DE"/>
                    </a:p>
                  </a:txBody>
                  <a:tcPr/>
                </a:tc>
                <a:extLst>
                  <a:ext uri="{0D108BD9-81ED-4DB2-BD59-A6C34878D82A}">
                    <a16:rowId xmlns:a16="http://schemas.microsoft.com/office/drawing/2014/main" val="137295283"/>
                  </a:ext>
                </a:extLst>
              </a:tr>
              <a:tr h="373971">
                <a:tc>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call</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vMerge="1">
                  <a:txBody>
                    <a:bodyPr/>
                    <a:lstStyle/>
                    <a:p>
                      <a:endParaRPr lang="de-DE"/>
                    </a:p>
                  </a:txBody>
                  <a:tcPr/>
                </a:tc>
                <a:tc hMerge="1" vMerge="1">
                  <a:txBody>
                    <a:bodyPr/>
                    <a:lstStyle/>
                    <a:p>
                      <a:endParaRPr lang="de-DE"/>
                    </a:p>
                  </a:txBody>
                  <a:tcPr/>
                </a:tc>
                <a:tc vMerge="1">
                  <a:txBody>
                    <a:bodyPr/>
                    <a:lstStyle/>
                    <a:p>
                      <a:endParaRPr lang="de-DE"/>
                    </a:p>
                  </a:txBody>
                  <a:tcPr/>
                </a:tc>
                <a:tc gridSpan="3" vMerge="1">
                  <a:txBody>
                    <a:bodyPr/>
                    <a:lstStyle/>
                    <a:p>
                      <a:endParaRPr lang="de-DE"/>
                    </a:p>
                  </a:txBody>
                  <a:tcPr/>
                </a:tc>
                <a:tc hMerge="1"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val="2151058164"/>
                  </a:ext>
                </a:extLst>
              </a:tr>
              <a:tr h="365698">
                <a:tc gridSpan="3">
                  <a:txBody>
                    <a:bodyPr/>
                    <a:lstStyle/>
                    <a:p>
                      <a:pPr>
                        <a:lnSpc>
                          <a:spcPct val="107000"/>
                        </a:lnSpc>
                        <a:spcAft>
                          <a:spcPts val="800"/>
                        </a:spcAft>
                      </a:pPr>
                      <a:r>
                        <a:rPr lang="en-GB" sz="1100">
                          <a:solidFill>
                            <a:srgbClr val="000000"/>
                          </a:solidFill>
                          <a:effectLst/>
                          <a:latin typeface="Constantia" panose="02030602050306030303" pitchFamily="18" charset="0"/>
                          <a:ea typeface="MS Mincho" panose="02020609040205080304" pitchFamily="49" charset="-128"/>
                          <a:cs typeface="Arial" panose="020B0604020202020204" pitchFamily="34" charset="0"/>
                        </a:rPr>
                        <a:t>(to) give dignity and meaning</a:t>
                      </a:r>
                      <a:endParaRPr lang="de-DE" sz="1100">
                        <a:effectLst/>
                        <a:latin typeface="Constantia" panose="02030602050306030303" pitchFamily="18" charset="0"/>
                        <a:ea typeface="MS Mincho" panose="02020609040205080304" pitchFamily="49"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de-DE"/>
                    </a:p>
                  </a:txBody>
                  <a:tcPr/>
                </a:tc>
                <a:tc hMerge="1">
                  <a:txBody>
                    <a:bodyPr/>
                    <a:lstStyle/>
                    <a:p>
                      <a:endParaRPr lang="de-DE"/>
                    </a:p>
                  </a:txBody>
                  <a:tcPr/>
                </a:tc>
                <a:tc vMerge="1">
                  <a:txBody>
                    <a:bodyPr/>
                    <a:lstStyle/>
                    <a:p>
                      <a:endParaRPr lang="de-DE"/>
                    </a:p>
                  </a:txBody>
                  <a:tcPr/>
                </a:tc>
                <a:tc gridSpan="3">
                  <a:txBody>
                    <a:bodyPr/>
                    <a:lstStyle/>
                    <a:p>
                      <a:pPr>
                        <a:lnSpc>
                          <a:spcPct val="107000"/>
                        </a:lnSpc>
                        <a:spcAft>
                          <a:spcPts val="800"/>
                        </a:spcAft>
                      </a:pPr>
                      <a:r>
                        <a:rPr lang="de-DE" sz="1100" dirty="0">
                          <a:effectLst/>
                          <a:latin typeface="Constantia" panose="02030602050306030303" pitchFamily="18" charset="0"/>
                          <a:ea typeface="MS Mincho" panose="02020609040205080304" pitchFamily="49" charset="-128"/>
                          <a:cs typeface="Arial" panose="020B0604020202020204" pitchFamily="34" charset="0"/>
                        </a:rPr>
                        <a:t>dem Leiden </a:t>
                      </a:r>
                      <a:r>
                        <a:rPr lang="de-DE" sz="1100" i="1" dirty="0">
                          <a:effectLst/>
                          <a:latin typeface="Constantia" panose="02030602050306030303" pitchFamily="18" charset="0"/>
                          <a:ea typeface="MS Mincho" panose="02020609040205080304" pitchFamily="49" charset="-128"/>
                          <a:cs typeface="Arial" panose="020B0604020202020204" pitchFamily="34" charset="0"/>
                        </a:rPr>
                        <a:t>(+ Genitiv</a:t>
                      </a:r>
                      <a:r>
                        <a:rPr lang="de-DE" sz="1100" dirty="0">
                          <a:effectLst/>
                          <a:latin typeface="Constantia" panose="02030602050306030303" pitchFamily="18" charset="0"/>
                          <a:ea typeface="MS Mincho" panose="02020609040205080304" pitchFamily="49" charset="-128"/>
                          <a:cs typeface="Arial" panose="020B0604020202020204" pitchFamily="34" charset="0"/>
                        </a:rPr>
                        <a:t>) Würde und Bedeutung geben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1362143"/>
                  </a:ext>
                </a:extLst>
              </a:tr>
            </a:tbl>
          </a:graphicData>
        </a:graphic>
      </p:graphicFrame>
    </p:spTree>
    <p:extLst>
      <p:ext uri="{BB962C8B-B14F-4D97-AF65-F5344CB8AC3E}">
        <p14:creationId xmlns:p14="http://schemas.microsoft.com/office/powerpoint/2010/main" val="1567729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4E79B-E41C-8E15-D421-643D6EBB8BCD}"/>
              </a:ext>
            </a:extLst>
          </p:cNvPr>
          <p:cNvSpPr>
            <a:spLocks noGrp="1"/>
          </p:cNvSpPr>
          <p:nvPr>
            <p:ph type="title"/>
          </p:nvPr>
        </p:nvSpPr>
        <p:spPr/>
        <p:txBody>
          <a:bodyPr/>
          <a:lstStyle/>
          <a:p>
            <a:r>
              <a:rPr lang="de-DE" b="1" dirty="0">
                <a:solidFill>
                  <a:srgbClr val="FF0000"/>
                </a:solidFill>
                <a:latin typeface="+mn-lt"/>
              </a:rPr>
              <a:t>Bitten</a:t>
            </a:r>
          </a:p>
        </p:txBody>
      </p:sp>
      <p:sp>
        <p:nvSpPr>
          <p:cNvPr id="3" name="Inhaltsplatzhalter 2">
            <a:extLst>
              <a:ext uri="{FF2B5EF4-FFF2-40B4-BE49-F238E27FC236}">
                <a16:creationId xmlns:a16="http://schemas.microsoft.com/office/drawing/2014/main" id="{9F6A5791-1B2A-BC51-836B-F22BC468235F}"/>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Werbung für Glossar in den Fachgruppen Englisch und den </a:t>
            </a:r>
            <a:r>
              <a:rPr lang="de-DE" sz="2800" dirty="0" err="1">
                <a:effectLst/>
                <a:latin typeface="Calibri" panose="020F0502020204030204" pitchFamily="34" charset="0"/>
                <a:ea typeface="Calibri" panose="020F0502020204030204" pitchFamily="34" charset="0"/>
                <a:cs typeface="Times New Roman" panose="02020603050405020304" pitchFamily="18" charset="0"/>
              </a:rPr>
              <a:t>bili</a:t>
            </a:r>
            <a:r>
              <a:rPr lang="de-DE" sz="2800" dirty="0">
                <a:effectLst/>
                <a:latin typeface="Calibri" panose="020F0502020204030204" pitchFamily="34" charset="0"/>
                <a:ea typeface="Calibri" panose="020F0502020204030204" pitchFamily="34" charset="0"/>
                <a:cs typeface="Times New Roman" panose="02020603050405020304" pitchFamily="18" charset="0"/>
              </a:rPr>
              <a:t>-Fächern</a:t>
            </a:r>
          </a:p>
          <a:p>
            <a:pPr marL="342900" lvl="0" indent="-342900">
              <a:lnSpc>
                <a:spcPct val="107000"/>
              </a:lnSpc>
              <a:spcAft>
                <a:spcPts val="800"/>
              </a:spcAft>
              <a:buFont typeface="Symbol" panose="05050102010706020507" pitchFamily="18" charset="2"/>
              <a:buChar char=""/>
            </a:pPr>
            <a:r>
              <a:rPr lang="de-DE" sz="2800" dirty="0">
                <a:effectLst/>
                <a:latin typeface="Calibri" panose="020F0502020204030204" pitchFamily="34" charset="0"/>
                <a:ea typeface="Calibri" panose="020F0502020204030204" pitchFamily="34" charset="0"/>
                <a:cs typeface="Times New Roman" panose="02020603050405020304" pitchFamily="18" charset="0"/>
              </a:rPr>
              <a:t>Geeignet für fortgeschrittene Schüler*innen?</a:t>
            </a:r>
          </a:p>
          <a:p>
            <a:pPr marL="342900" lvl="0" indent="-342900">
              <a:lnSpc>
                <a:spcPct val="107000"/>
              </a:lnSpc>
              <a:spcAft>
                <a:spcPts val="800"/>
              </a:spcAft>
              <a:buFont typeface="Symbol" panose="05050102010706020507" pitchFamily="18" charset="2"/>
              <a:buChar char=""/>
            </a:pPr>
            <a:r>
              <a:rPr lang="de-DE" dirty="0">
                <a:latin typeface="Calibri" panose="020F0502020204030204" pitchFamily="34" charset="0"/>
                <a:ea typeface="Calibri" panose="020F0502020204030204" pitchFamily="34" charset="0"/>
                <a:cs typeface="Times New Roman" panose="02020603050405020304" pitchFamily="18" charset="0"/>
              </a:rPr>
              <a:t>Deutsche Formulierungen geeignet für </a:t>
            </a:r>
            <a:r>
              <a:rPr lang="de-DE" dirty="0" err="1">
                <a:latin typeface="Calibri" panose="020F0502020204030204" pitchFamily="34" charset="0"/>
                <a:ea typeface="Calibri" panose="020F0502020204030204" pitchFamily="34" charset="0"/>
                <a:cs typeface="Times New Roman" panose="02020603050405020304" pitchFamily="18" charset="0"/>
              </a:rPr>
              <a:t>Scaffolding</a:t>
            </a:r>
            <a:r>
              <a:rPr lang="de-DE" dirty="0">
                <a:latin typeface="Calibri" panose="020F0502020204030204" pitchFamily="34" charset="0"/>
                <a:ea typeface="Calibri" panose="020F0502020204030204" pitchFamily="34" charset="0"/>
                <a:cs typeface="Times New Roman" panose="02020603050405020304" pitchFamily="18" charset="0"/>
              </a:rPr>
              <a:t> im deutschen RU?</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de-DE" dirty="0">
                <a:latin typeface="Calibri" panose="020F0502020204030204" pitchFamily="34" charset="0"/>
                <a:ea typeface="Calibri" panose="020F0502020204030204" pitchFamily="34" charset="0"/>
                <a:cs typeface="Times New Roman" panose="02020603050405020304" pitchFamily="18" charset="0"/>
              </a:rPr>
              <a:t>Hinweise auf Fehler und Vorschläge für weitere Themen sehr willko</a:t>
            </a:r>
            <a:r>
              <a:rPr lang="de-DE" sz="2800" dirty="0">
                <a:effectLst/>
                <a:latin typeface="Calibri" panose="020F0502020204030204" pitchFamily="34" charset="0"/>
                <a:ea typeface="Calibri" panose="020F0502020204030204" pitchFamily="34" charset="0"/>
                <a:cs typeface="Times New Roman" panose="02020603050405020304" pitchFamily="18" charset="0"/>
              </a:rPr>
              <a:t>mmen</a:t>
            </a:r>
            <a:endParaRPr lang="de-DE" dirty="0"/>
          </a:p>
        </p:txBody>
      </p:sp>
    </p:spTree>
    <p:extLst>
      <p:ext uri="{BB962C8B-B14F-4D97-AF65-F5344CB8AC3E}">
        <p14:creationId xmlns:p14="http://schemas.microsoft.com/office/powerpoint/2010/main" val="65734598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552</Words>
  <Application>Microsoft Office PowerPoint</Application>
  <PresentationFormat>Breitbild</PresentationFormat>
  <Paragraphs>67</Paragraphs>
  <Slides>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Arial</vt:lpstr>
      <vt:lpstr>Calibri</vt:lpstr>
      <vt:lpstr>Calibri Light</vt:lpstr>
      <vt:lpstr>Constantia</vt:lpstr>
      <vt:lpstr>Courier New</vt:lpstr>
      <vt:lpstr>Symbol</vt:lpstr>
      <vt:lpstr>Office</vt:lpstr>
      <vt:lpstr>Glossar</vt:lpstr>
      <vt:lpstr> Umfang und Traffic </vt:lpstr>
      <vt:lpstr>Themen</vt:lpstr>
      <vt:lpstr>Sehen und nicht verstehen (1)</vt:lpstr>
      <vt:lpstr> Sehen und nicht verstehen (2) </vt:lpstr>
      <vt:lpstr> Einblicke in fremde Lebens- und Glaubenswelten (B.2) </vt:lpstr>
      <vt:lpstr>Modern pietàs</vt:lpstr>
      <vt:lpstr>Bitten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Glossar</dc:title>
  <dc:creator>JPGreen</dc:creator>
  <cp:lastModifiedBy>JPGreen</cp:lastModifiedBy>
  <cp:revision>10</cp:revision>
  <dcterms:created xsi:type="dcterms:W3CDTF">2022-11-11T14:05:54Z</dcterms:created>
  <dcterms:modified xsi:type="dcterms:W3CDTF">2022-11-15T17:54:01Z</dcterms:modified>
</cp:coreProperties>
</file>